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Lst>
  <p:sldSz cx="6858000" cy="9144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2328" y="-8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568"/>
            <a:ext cx="5829300" cy="1960033"/>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7AD6F6E-55F7-4A52-9A59-F81897FA4F44}" type="datetimeFigureOut">
              <a:rPr lang="it-IT" smtClean="0"/>
              <a:pPr/>
              <a:t>28/01/2022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B9F7031-6316-4D66-8C78-AC22A0249F0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AD6F6E-55F7-4A52-9A59-F81897FA4F44}" type="datetimeFigureOut">
              <a:rPr lang="it-IT" smtClean="0"/>
              <a:pPr/>
              <a:t>28/01/2022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B9F7031-6316-4D66-8C78-AC22A0249F0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3729037" y="488951"/>
            <a:ext cx="1157288" cy="104013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57175" y="488951"/>
            <a:ext cx="3357563" cy="104013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AD6F6E-55F7-4A52-9A59-F81897FA4F44}" type="datetimeFigureOut">
              <a:rPr lang="it-IT" smtClean="0"/>
              <a:pPr/>
              <a:t>28/01/2022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B9F7031-6316-4D66-8C78-AC22A0249F0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AD6F6E-55F7-4A52-9A59-F81897FA4F44}" type="datetimeFigureOut">
              <a:rPr lang="it-IT" smtClean="0"/>
              <a:pPr/>
              <a:t>28/01/2022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B9F7031-6316-4D66-8C78-AC22A0249F0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5875867"/>
            <a:ext cx="5829300" cy="181610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7AD6F6E-55F7-4A52-9A59-F81897FA4F44}" type="datetimeFigureOut">
              <a:rPr lang="it-IT" smtClean="0"/>
              <a:pPr/>
              <a:t>28/01/2022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B9F7031-6316-4D66-8C78-AC22A0249F0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7AD6F6E-55F7-4A52-9A59-F81897FA4F44}" type="datetimeFigureOut">
              <a:rPr lang="it-IT" smtClean="0"/>
              <a:pPr/>
              <a:t>28/01/2022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B9F7031-6316-4D66-8C78-AC22A0249F0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366184"/>
            <a:ext cx="6172200" cy="1524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7AD6F6E-55F7-4A52-9A59-F81897FA4F44}" type="datetimeFigureOut">
              <a:rPr lang="it-IT" smtClean="0"/>
              <a:pPr/>
              <a:t>28/01/2022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B9F7031-6316-4D66-8C78-AC22A0249F0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7AD6F6E-55F7-4A52-9A59-F81897FA4F44}" type="datetimeFigureOut">
              <a:rPr lang="it-IT" smtClean="0"/>
              <a:pPr/>
              <a:t>28/01/2022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B9F7031-6316-4D66-8C78-AC22A0249F0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7AD6F6E-55F7-4A52-9A59-F81897FA4F44}" type="datetimeFigureOut">
              <a:rPr lang="it-IT" smtClean="0"/>
              <a:pPr/>
              <a:t>28/01/2022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B9F7031-6316-4D66-8C78-AC22A0249F0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4067"/>
            <a:ext cx="2256235" cy="154940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7AD6F6E-55F7-4A52-9A59-F81897FA4F44}" type="datetimeFigureOut">
              <a:rPr lang="it-IT" smtClean="0"/>
              <a:pPr/>
              <a:t>28/01/2022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B9F7031-6316-4D66-8C78-AC22A0249F0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400800"/>
            <a:ext cx="4114800" cy="755651"/>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7AD6F6E-55F7-4A52-9A59-F81897FA4F44}" type="datetimeFigureOut">
              <a:rPr lang="it-IT" smtClean="0"/>
              <a:pPr/>
              <a:t>28/01/2022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B9F7031-6316-4D66-8C78-AC22A0249F0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7AD6F6E-55F7-4A52-9A59-F81897FA4F44}" type="datetimeFigureOut">
              <a:rPr lang="it-IT" smtClean="0"/>
              <a:pPr/>
              <a:t>28/01/2022</a:t>
            </a:fld>
            <a:endParaRPr lang="it-IT"/>
          </a:p>
        </p:txBody>
      </p:sp>
      <p:sp>
        <p:nvSpPr>
          <p:cNvPr id="5" name="Segnaposto piè di pagina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B9F7031-6316-4D66-8C78-AC22A0249F0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509120" y="0"/>
            <a:ext cx="2204863" cy="1835696"/>
          </a:xfrm>
          <a:prstGeom prst="rect">
            <a:avLst/>
          </a:prstGeom>
          <a:noFill/>
          <a:ln w="9525">
            <a:noFill/>
            <a:miter lim="800000"/>
            <a:headEnd/>
            <a:tailEnd/>
          </a:ln>
        </p:spPr>
      </p:pic>
      <p:sp>
        <p:nvSpPr>
          <p:cNvPr id="3" name="Sottotitolo 2"/>
          <p:cNvSpPr>
            <a:spLocks noGrp="1"/>
          </p:cNvSpPr>
          <p:nvPr>
            <p:ph type="subTitle" idx="1"/>
          </p:nvPr>
        </p:nvSpPr>
        <p:spPr>
          <a:xfrm>
            <a:off x="1028700" y="5580112"/>
            <a:ext cx="4800600" cy="1938288"/>
          </a:xfrm>
        </p:spPr>
        <p:txBody>
          <a:bodyPr>
            <a:normAutofit fontScale="92500" lnSpcReduction="10000"/>
          </a:bodyPr>
          <a:lstStyle/>
          <a:p>
            <a:r>
              <a:rPr lang="it-IT" sz="4400" b="1" dirty="0" smtClean="0">
                <a:solidFill>
                  <a:srgbClr val="FF0000"/>
                </a:solidFill>
              </a:rPr>
              <a:t>Proteggiamo i nostri bambini</a:t>
            </a:r>
          </a:p>
          <a:p>
            <a:r>
              <a:rPr lang="it-IT" sz="2400" dirty="0" smtClean="0">
                <a:solidFill>
                  <a:srgbClr val="FF0000"/>
                </a:solidFill>
              </a:rPr>
              <a:t>Consigli degli esperti per una vaccinazione sicura</a:t>
            </a:r>
          </a:p>
          <a:p>
            <a:endParaRPr lang="it-IT" sz="2400" dirty="0" smtClean="0">
              <a:solidFill>
                <a:srgbClr val="FF0000"/>
              </a:solidFill>
            </a:endParaRPr>
          </a:p>
          <a:p>
            <a:endParaRPr lang="it-IT" sz="2400" dirty="0" smtClean="0">
              <a:solidFill>
                <a:srgbClr val="FF0000"/>
              </a:solidFill>
            </a:endParaRPr>
          </a:p>
          <a:p>
            <a:endParaRPr lang="it-IT" sz="2400" dirty="0" smtClean="0">
              <a:solidFill>
                <a:srgbClr val="FF0000"/>
              </a:solidFill>
            </a:endParaRPr>
          </a:p>
          <a:p>
            <a:endParaRPr lang="it-IT" sz="2400" dirty="0"/>
          </a:p>
        </p:txBody>
      </p:sp>
      <p:pic>
        <p:nvPicPr>
          <p:cNvPr id="11266" name="Picture 2" descr="Padova, mostra dei disegni dei bambini durante la pandemia: &amp;quot;Inno alla  fanciullezza&amp;quot;/FOTO - Cronaca"/>
          <p:cNvPicPr>
            <a:picLocks noChangeAspect="1" noChangeArrowheads="1"/>
          </p:cNvPicPr>
          <p:nvPr/>
        </p:nvPicPr>
        <p:blipFill>
          <a:blip r:embed="rId3" cstate="print">
            <a:lum bright="-10000"/>
          </a:blip>
          <a:srcRect/>
          <a:stretch>
            <a:fillRect/>
          </a:stretch>
        </p:blipFill>
        <p:spPr bwMode="auto">
          <a:xfrm>
            <a:off x="620688" y="1619672"/>
            <a:ext cx="5640388" cy="3384376"/>
          </a:xfrm>
          <a:prstGeom prst="rect">
            <a:avLst/>
          </a:prstGeom>
          <a:noFill/>
        </p:spPr>
      </p:pic>
      <p:sp>
        <p:nvSpPr>
          <p:cNvPr id="6" name="CasellaDiTesto 5"/>
          <p:cNvSpPr txBox="1"/>
          <p:nvPr/>
        </p:nvSpPr>
        <p:spPr>
          <a:xfrm>
            <a:off x="764704" y="7812360"/>
            <a:ext cx="5616624" cy="954107"/>
          </a:xfrm>
          <a:prstGeom prst="rect">
            <a:avLst/>
          </a:prstGeom>
          <a:noFill/>
        </p:spPr>
        <p:txBody>
          <a:bodyPr wrap="square" rtlCol="0">
            <a:spAutoFit/>
          </a:bodyPr>
          <a:lstStyle/>
          <a:p>
            <a:r>
              <a:rPr lang="it-IT" sz="1400" b="1" dirty="0" smtClean="0"/>
              <a:t>Consigli tratti dalle Linee Guida della Società Italiana di Pediatria</a:t>
            </a:r>
          </a:p>
          <a:p>
            <a:r>
              <a:rPr lang="it-IT" sz="1400" b="1" dirty="0"/>
              <a:t> </a:t>
            </a:r>
            <a:r>
              <a:rPr lang="it-IT" sz="1400" b="1" dirty="0" smtClean="0"/>
              <a:t>a cura di Annamaria Bernardi , Rappresentante dell’Ordine  Provinciale dei Medici e Odontoiatri all’interno della Commissione pari opportunità del Comune di Rovigo</a:t>
            </a:r>
            <a:endParaRPr lang="it-IT" sz="1400" b="1" dirty="0"/>
          </a:p>
        </p:txBody>
      </p:sp>
      <p:pic>
        <p:nvPicPr>
          <p:cNvPr id="1026" name="Picture 2" descr="C:\Users\HP\Desktop\CPO\logo CPO nuovo.png"/>
          <p:cNvPicPr>
            <a:picLocks noChangeAspect="1" noChangeArrowheads="1"/>
          </p:cNvPicPr>
          <p:nvPr/>
        </p:nvPicPr>
        <p:blipFill>
          <a:blip r:embed="rId4" cstate="print"/>
          <a:srcRect/>
          <a:stretch>
            <a:fillRect/>
          </a:stretch>
        </p:blipFill>
        <p:spPr bwMode="auto">
          <a:xfrm>
            <a:off x="2780928" y="179512"/>
            <a:ext cx="1373956" cy="1242135"/>
          </a:xfrm>
          <a:prstGeom prst="rect">
            <a:avLst/>
          </a:prstGeom>
          <a:noFill/>
        </p:spPr>
      </p:pic>
      <p:pic>
        <p:nvPicPr>
          <p:cNvPr id="1028" name="Picture 4" descr="C:\Users\HP\Desktop\Ordine Medici.png"/>
          <p:cNvPicPr>
            <a:picLocks noChangeAspect="1" noChangeArrowheads="1"/>
          </p:cNvPicPr>
          <p:nvPr/>
        </p:nvPicPr>
        <p:blipFill>
          <a:blip r:embed="rId5" cstate="print"/>
          <a:srcRect/>
          <a:stretch>
            <a:fillRect/>
          </a:stretch>
        </p:blipFill>
        <p:spPr bwMode="auto">
          <a:xfrm>
            <a:off x="836712" y="251520"/>
            <a:ext cx="1224136" cy="12241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0A3A11D6-9FE5-4C93-9AE2-9ED1F80657C6}"/>
              </a:ext>
            </a:extLst>
          </p:cNvPr>
          <p:cNvSpPr>
            <a:spLocks noGrp="1"/>
          </p:cNvSpPr>
          <p:nvPr>
            <p:ph type="sldNum" sz="quarter" idx="12"/>
          </p:nvPr>
        </p:nvSpPr>
        <p:spPr>
          <a:xfrm>
            <a:off x="5158725" y="8657168"/>
            <a:ext cx="1600200" cy="486833"/>
          </a:xfrm>
        </p:spPr>
        <p:txBody>
          <a:bodyPr/>
          <a:lstStyle/>
          <a:p>
            <a:fld id="{1E3FD059-7A20-1141-828E-3E5B39B26840}" type="slidenum">
              <a:rPr lang="it-IT" smtClean="0"/>
              <a:pPr/>
              <a:t>2</a:t>
            </a:fld>
            <a:endParaRPr lang="it-IT"/>
          </a:p>
        </p:txBody>
      </p:sp>
      <p:pic>
        <p:nvPicPr>
          <p:cNvPr id="7" name="Picture 3" descr="C:\Users\HP\Desktop\Logo-it.gif"/>
          <p:cNvPicPr>
            <a:picLocks noChangeAspect="1" noChangeArrowheads="1"/>
          </p:cNvPicPr>
          <p:nvPr/>
        </p:nvPicPr>
        <p:blipFill>
          <a:blip r:embed="rId2" cstate="print"/>
          <a:srcRect/>
          <a:stretch>
            <a:fillRect/>
          </a:stretch>
        </p:blipFill>
        <p:spPr bwMode="auto">
          <a:xfrm>
            <a:off x="908720" y="827584"/>
            <a:ext cx="5292588" cy="648071"/>
          </a:xfrm>
          <a:prstGeom prst="rect">
            <a:avLst/>
          </a:prstGeom>
          <a:noFill/>
        </p:spPr>
      </p:pic>
      <p:sp>
        <p:nvSpPr>
          <p:cNvPr id="8" name="CasellaDiTesto 7"/>
          <p:cNvSpPr txBox="1"/>
          <p:nvPr/>
        </p:nvSpPr>
        <p:spPr>
          <a:xfrm>
            <a:off x="332656" y="4427984"/>
            <a:ext cx="6360560" cy="2646878"/>
          </a:xfrm>
          <a:prstGeom prst="rect">
            <a:avLst/>
          </a:prstGeom>
          <a:noFill/>
        </p:spPr>
        <p:txBody>
          <a:bodyPr wrap="square" rtlCol="0">
            <a:spAutoFit/>
          </a:bodyPr>
          <a:lstStyle/>
          <a:p>
            <a:r>
              <a:rPr lang="it-IT" sz="1600" b="1" dirty="0" smtClean="0"/>
              <a:t>Sono </a:t>
            </a:r>
            <a:r>
              <a:rPr lang="it-IT" b="1" dirty="0" smtClean="0">
                <a:solidFill>
                  <a:srgbClr val="FF0000"/>
                </a:solidFill>
              </a:rPr>
              <a:t>oltre 1 milione i bambini in Italia </a:t>
            </a:r>
            <a:r>
              <a:rPr lang="it-IT" sz="1600" b="1" dirty="0" smtClean="0"/>
              <a:t>che hanno ricevuto almeno una dose di vaccino anti </a:t>
            </a:r>
            <a:r>
              <a:rPr lang="it-IT" sz="1600" b="1" dirty="0" err="1" smtClean="0"/>
              <a:t>Covid</a:t>
            </a:r>
            <a:r>
              <a:rPr lang="it-IT" sz="1600" b="1" dirty="0" smtClean="0"/>
              <a:t> </a:t>
            </a:r>
            <a:r>
              <a:rPr lang="it-IT" sz="1600" dirty="0" smtClean="0"/>
              <a:t>(23/1/22).  E' quanto emerge dai dati aggiornati del report vaccini sulla popolazione 5-11 anni. Si tratta dei </a:t>
            </a:r>
            <a:r>
              <a:rPr lang="it-IT" b="1" dirty="0" smtClean="0">
                <a:solidFill>
                  <a:srgbClr val="FF0000"/>
                </a:solidFill>
              </a:rPr>
              <a:t>circa il 29,4% </a:t>
            </a:r>
            <a:r>
              <a:rPr lang="it-IT" sz="1600" dirty="0" smtClean="0"/>
              <a:t>della popolazione 5-11 anni. Di questi </a:t>
            </a:r>
            <a:r>
              <a:rPr lang="it-IT" sz="1600" b="1" dirty="0" smtClean="0">
                <a:solidFill>
                  <a:srgbClr val="FF0000"/>
                </a:solidFill>
              </a:rPr>
              <a:t>circa il 9% ha ricevuto anche la seconda</a:t>
            </a:r>
            <a:r>
              <a:rPr lang="it-IT" sz="1600" dirty="0" smtClean="0"/>
              <a:t> </a:t>
            </a:r>
            <a:r>
              <a:rPr lang="it-IT" sz="1600" b="1" dirty="0" smtClean="0">
                <a:solidFill>
                  <a:srgbClr val="FF0000"/>
                </a:solidFill>
              </a:rPr>
              <a:t>dose</a:t>
            </a:r>
            <a:r>
              <a:rPr lang="it-IT" sz="1600" dirty="0" smtClean="0"/>
              <a:t> e dunque hanno completato il ciclo vaccinale. Tra i 5-11 anni.  Il totale dei guariti da almeno  sei mesi è di 141.199, il 3,86% della popolazione 5-11 anni.                                                                                             In Italia si sono registrati 64mila casi </a:t>
            </a:r>
            <a:r>
              <a:rPr lang="it-IT" sz="1600" dirty="0" err="1" smtClean="0"/>
              <a:t>Covid</a:t>
            </a:r>
            <a:r>
              <a:rPr lang="it-IT" sz="1600" dirty="0" smtClean="0"/>
              <a:t> tra bimbi di 6-11 anni in 7 giorni,  (SIP 18/1/22)</a:t>
            </a:r>
          </a:p>
          <a:p>
            <a:endParaRPr lang="it-IT" sz="1600" dirty="0" smtClean="0"/>
          </a:p>
        </p:txBody>
      </p:sp>
      <p:graphicFrame>
        <p:nvGraphicFramePr>
          <p:cNvPr id="10" name="Tabella 9"/>
          <p:cNvGraphicFramePr>
            <a:graphicFrameLocks noGrp="1"/>
          </p:cNvGraphicFramePr>
          <p:nvPr/>
        </p:nvGraphicFramePr>
        <p:xfrm>
          <a:off x="890718" y="2294776"/>
          <a:ext cx="4848345" cy="1341120"/>
        </p:xfrm>
        <a:graphic>
          <a:graphicData uri="http://schemas.openxmlformats.org/drawingml/2006/table">
            <a:tbl>
              <a:tblPr firstRow="1" bandRow="1">
                <a:tableStyleId>{16D9F66E-5EB9-4882-86FB-DCBF35E3C3E4}</a:tableStyleId>
              </a:tblPr>
              <a:tblGrid>
                <a:gridCol w="1616115"/>
                <a:gridCol w="1616115"/>
                <a:gridCol w="1616115"/>
              </a:tblGrid>
              <a:tr h="487680">
                <a:tc>
                  <a:txBody>
                    <a:bodyPr/>
                    <a:lstStyle/>
                    <a:p>
                      <a:r>
                        <a:rPr lang="it-IT" sz="2400" b="1" dirty="0" smtClean="0"/>
                        <a:t>Età </a:t>
                      </a:r>
                      <a:r>
                        <a:rPr lang="it-IT" sz="2400" b="0" dirty="0" smtClean="0"/>
                        <a:t>( dati del 2020)</a:t>
                      </a:r>
                      <a:endParaRPr lang="it-IT" sz="2400" b="0" dirty="0"/>
                    </a:p>
                  </a:txBody>
                  <a:tcPr marL="68580" marR="68580" marT="60960" marB="60960"/>
                </a:tc>
                <a:tc>
                  <a:txBody>
                    <a:bodyPr/>
                    <a:lstStyle/>
                    <a:p>
                      <a:r>
                        <a:rPr lang="it-IT" sz="2400" b="1" dirty="0" smtClean="0"/>
                        <a:t>maschi</a:t>
                      </a:r>
                      <a:endParaRPr lang="it-IT" sz="2400" b="1" dirty="0"/>
                    </a:p>
                  </a:txBody>
                  <a:tcPr marL="68580" marR="68580" marT="60960" marB="60960"/>
                </a:tc>
                <a:tc>
                  <a:txBody>
                    <a:bodyPr/>
                    <a:lstStyle/>
                    <a:p>
                      <a:r>
                        <a:rPr lang="it-IT" sz="2400" b="1" dirty="0" smtClean="0"/>
                        <a:t>femmine</a:t>
                      </a:r>
                      <a:endParaRPr lang="it-IT" sz="2400" b="1" dirty="0"/>
                    </a:p>
                  </a:txBody>
                  <a:tcPr marL="68580" marR="68580" marT="60960" marB="60960"/>
                </a:tc>
              </a:tr>
              <a:tr h="0">
                <a:tc>
                  <a:txBody>
                    <a:bodyPr/>
                    <a:lstStyle/>
                    <a:p>
                      <a:r>
                        <a:rPr lang="it-IT" sz="2400" b="1" dirty="0" smtClean="0"/>
                        <a:t>5 - 11 anni</a:t>
                      </a:r>
                      <a:endParaRPr lang="it-IT" sz="2400" b="1" dirty="0"/>
                    </a:p>
                  </a:txBody>
                  <a:tcPr marL="68580" marR="68580" marT="60960" marB="60960"/>
                </a:tc>
                <a:tc>
                  <a:txBody>
                    <a:bodyPr/>
                    <a:lstStyle/>
                    <a:p>
                      <a:r>
                        <a:rPr lang="it-IT" sz="2400" b="1" dirty="0" smtClean="0"/>
                        <a:t>1.920.971</a:t>
                      </a:r>
                      <a:endParaRPr lang="it-IT" sz="2400" b="1" dirty="0"/>
                    </a:p>
                  </a:txBody>
                  <a:tcPr marL="68580" marR="68580" marT="60960" marB="60960"/>
                </a:tc>
                <a:tc>
                  <a:txBody>
                    <a:bodyPr/>
                    <a:lstStyle/>
                    <a:p>
                      <a:r>
                        <a:rPr lang="it-IT" sz="2400" b="1" dirty="0" smtClean="0"/>
                        <a:t>1.825.722</a:t>
                      </a:r>
                      <a:endParaRPr lang="it-IT" sz="2400" b="1" dirty="0"/>
                    </a:p>
                  </a:txBody>
                  <a:tcPr marL="68580" marR="68580" marT="60960" marB="60960"/>
                </a:tc>
              </a:tr>
            </a:tbl>
          </a:graphicData>
        </a:graphic>
      </p:graphicFrame>
      <p:sp>
        <p:nvSpPr>
          <p:cNvPr id="11" name="Rettangolo 10"/>
          <p:cNvSpPr/>
          <p:nvPr/>
        </p:nvSpPr>
        <p:spPr>
          <a:xfrm>
            <a:off x="2524126" y="3740459"/>
            <a:ext cx="1601796" cy="646331"/>
          </a:xfrm>
          <a:prstGeom prst="rect">
            <a:avLst/>
          </a:prstGeom>
        </p:spPr>
        <p:txBody>
          <a:bodyPr wrap="square">
            <a:spAutoFit/>
          </a:bodyPr>
          <a:lstStyle/>
          <a:p>
            <a:pPr algn="ctr">
              <a:buNone/>
            </a:pPr>
            <a:r>
              <a:rPr lang="it-IT" sz="1600" dirty="0" smtClean="0"/>
              <a:t> </a:t>
            </a:r>
            <a:r>
              <a:rPr lang="it-IT" b="1" dirty="0" smtClean="0">
                <a:solidFill>
                  <a:srgbClr val="FF0000"/>
                </a:solidFill>
              </a:rPr>
              <a:t>Totale  3.746.693</a:t>
            </a:r>
          </a:p>
        </p:txBody>
      </p:sp>
      <p:pic>
        <p:nvPicPr>
          <p:cNvPr id="12" name="Picture 23" descr="C:\Users\HP\AppData\Local\Microsoft\Windows\INetCache\IE\CQGUQJPX\pertosse_home[1].jpg"/>
          <p:cNvPicPr>
            <a:picLocks noChangeAspect="1" noChangeArrowheads="1"/>
          </p:cNvPicPr>
          <p:nvPr/>
        </p:nvPicPr>
        <p:blipFill>
          <a:blip r:embed="rId3" cstate="print">
            <a:lum bright="10000" contrast="10000"/>
          </a:blip>
          <a:srcRect/>
          <a:stretch>
            <a:fillRect/>
          </a:stretch>
        </p:blipFill>
        <p:spPr bwMode="auto">
          <a:xfrm>
            <a:off x="404664" y="7020272"/>
            <a:ext cx="5976664" cy="1728192"/>
          </a:xfrm>
          <a:prstGeom prst="rect">
            <a:avLst/>
          </a:prstGeom>
          <a:noFill/>
        </p:spPr>
      </p:pic>
      <p:sp>
        <p:nvSpPr>
          <p:cNvPr id="15" name="CasellaDiTesto 14"/>
          <p:cNvSpPr txBox="1"/>
          <p:nvPr/>
        </p:nvSpPr>
        <p:spPr>
          <a:xfrm>
            <a:off x="406154" y="1547664"/>
            <a:ext cx="5912528" cy="646331"/>
          </a:xfrm>
          <a:prstGeom prst="rect">
            <a:avLst/>
          </a:prstGeom>
          <a:noFill/>
        </p:spPr>
        <p:txBody>
          <a:bodyPr wrap="square" rtlCol="0">
            <a:spAutoFit/>
          </a:bodyPr>
          <a:lstStyle/>
          <a:p>
            <a:pPr algn="ctr"/>
            <a:r>
              <a:rPr lang="it-IT" dirty="0" smtClean="0"/>
              <a:t>Bambini  in fascia d’età censiti in Italia nel 2020                               ( maschi e femmine)</a:t>
            </a:r>
            <a:endParaRPr lang="it-IT" dirty="0"/>
          </a:p>
        </p:txBody>
      </p:sp>
    </p:spTree>
    <p:extLst>
      <p:ext uri="{BB962C8B-B14F-4D97-AF65-F5344CB8AC3E}">
        <p14:creationId xmlns="" xmlns:p14="http://schemas.microsoft.com/office/powerpoint/2010/main" val="2773557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88640" y="323529"/>
            <a:ext cx="4392488" cy="2308324"/>
          </a:xfrm>
          <a:prstGeom prst="rect">
            <a:avLst/>
          </a:prstGeom>
        </p:spPr>
        <p:txBody>
          <a:bodyPr wrap="square">
            <a:spAutoFit/>
          </a:bodyPr>
          <a:lstStyle/>
          <a:p>
            <a:pPr algn="ctr"/>
            <a:r>
              <a:rPr lang="it-IT" b="1" dirty="0" smtClean="0">
                <a:solidFill>
                  <a:srgbClr val="FF0000"/>
                </a:solidFill>
              </a:rPr>
              <a:t>I Vaccini per i bambini sono SICURI</a:t>
            </a:r>
          </a:p>
          <a:p>
            <a:r>
              <a:rPr lang="it-IT" sz="1400" b="1" dirty="0" smtClean="0">
                <a:solidFill>
                  <a:srgbClr val="002060"/>
                </a:solidFill>
              </a:rPr>
              <a:t>La Società Italiana di Pediatria (SIP)  incoraggia l’uso dei vaccino per la fascia di età  5-11 anni perché lo sicuro ed efficace in base agli studi  fatti dopo aver vaccinato  oltre 3 milioni di bambini  negli USA, così come nella stessa fascia d'età sono stati vaccinati bambini in Israele e in Canada. Gli effetti  riscontrati sono stati di minima entità, del tutto sovrapponibili a quelli delle altre vaccinazioni, e si sono risolti rapidamente senza conseguenze per i bambini. </a:t>
            </a:r>
          </a:p>
        </p:txBody>
      </p:sp>
      <p:sp>
        <p:nvSpPr>
          <p:cNvPr id="5" name="Rettangolo 4"/>
          <p:cNvSpPr/>
          <p:nvPr/>
        </p:nvSpPr>
        <p:spPr>
          <a:xfrm>
            <a:off x="260648" y="2627784"/>
            <a:ext cx="3960440" cy="3847207"/>
          </a:xfrm>
          <a:prstGeom prst="rect">
            <a:avLst/>
          </a:prstGeom>
        </p:spPr>
        <p:txBody>
          <a:bodyPr wrap="square">
            <a:spAutoFit/>
          </a:bodyPr>
          <a:lstStyle/>
          <a:p>
            <a:pPr algn="ctr"/>
            <a:r>
              <a:rPr lang="it-IT" sz="1400" b="1" dirty="0" smtClean="0">
                <a:solidFill>
                  <a:srgbClr val="FF0000"/>
                </a:solidFill>
              </a:rPr>
              <a:t>E’ fondamentale vaccinare i bambini</a:t>
            </a:r>
          </a:p>
          <a:p>
            <a:r>
              <a:rPr lang="it-IT" sz="1400" dirty="0" smtClean="0"/>
              <a:t> </a:t>
            </a:r>
            <a:r>
              <a:rPr lang="it-IT" sz="1400" b="1" dirty="0" smtClean="0">
                <a:solidFill>
                  <a:srgbClr val="002060"/>
                </a:solidFill>
              </a:rPr>
              <a:t>All’inizio della pandemia sembrava che i bambini fossero protetti o avessero forme lievi della malattia per le loro particolari caratteristiche immunologiche.</a:t>
            </a:r>
          </a:p>
          <a:p>
            <a:r>
              <a:rPr lang="it-IT" sz="1400" b="1" dirty="0" smtClean="0">
                <a:solidFill>
                  <a:srgbClr val="002060"/>
                </a:solidFill>
              </a:rPr>
              <a:t>Purtroppo anche nella fascia di età  5 - 11 anni ci sono stati bambini ospedalizzati e finiti in terapia intensiva e mancati per la patologia da coronavirus, sia in Italia che nel resto del mondo. Per questo motivo anche loro hanno gli stessi diritti di tutta la popolazione mondiale ad essere vaccinati con un vaccino efficace che si sta evidenziando essere molto sicuro visto la grande quantità di vaccini che sono ormai stati eseguiti in tutto il mondo.</a:t>
            </a:r>
          </a:p>
          <a:p>
            <a:endParaRPr lang="it-IT" sz="1600" dirty="0" smtClean="0"/>
          </a:p>
          <a:p>
            <a:endParaRPr lang="it-IT" b="1" dirty="0">
              <a:solidFill>
                <a:srgbClr val="002060"/>
              </a:solidFill>
            </a:endParaRPr>
          </a:p>
        </p:txBody>
      </p:sp>
      <p:sp>
        <p:nvSpPr>
          <p:cNvPr id="6" name="Rettangolo 5"/>
          <p:cNvSpPr/>
          <p:nvPr/>
        </p:nvSpPr>
        <p:spPr>
          <a:xfrm>
            <a:off x="260648" y="6084168"/>
            <a:ext cx="4203848" cy="2893100"/>
          </a:xfrm>
          <a:prstGeom prst="rect">
            <a:avLst/>
          </a:prstGeom>
        </p:spPr>
        <p:txBody>
          <a:bodyPr wrap="square">
            <a:spAutoFit/>
          </a:bodyPr>
          <a:lstStyle/>
          <a:p>
            <a:pPr algn="ctr"/>
            <a:r>
              <a:rPr lang="it-IT" sz="1400" dirty="0" smtClean="0"/>
              <a:t> </a:t>
            </a:r>
            <a:r>
              <a:rPr lang="it-IT" sz="1400" b="1" dirty="0" smtClean="0">
                <a:solidFill>
                  <a:srgbClr val="FF0000"/>
                </a:solidFill>
              </a:rPr>
              <a:t>Rassicurare e preparare i bambini  alla vaccinazione.</a:t>
            </a:r>
          </a:p>
          <a:p>
            <a:r>
              <a:rPr lang="it-IT" sz="1400" b="1" dirty="0" smtClean="0">
                <a:solidFill>
                  <a:srgbClr val="002060"/>
                </a:solidFill>
              </a:rPr>
              <a:t> Con parole adeguate bisogna spiegare  ai bambini che questa vaccinazione non è diversa dalle altre che  hanno già fatto, ma soprattutto devono essere rassicurati i genitori anche dal punto di vista psicologico. Si deve loro spiegare che è quasi come un piccolo pizzicotto per proteggere loro e i compagni dal virus e che potrebbero avere solo qualche piccolo fastidio al braccio che può passare con impacco freddo o un po’ di paracetamolo. Non devono poi osservare alcuna dieta o evitare cibi di qualunque genere. Meglio se la vaccinazione viene fatta in un luogo a loro più adatto tipo sala giochi.</a:t>
            </a:r>
          </a:p>
        </p:txBody>
      </p:sp>
      <p:pic>
        <p:nvPicPr>
          <p:cNvPr id="7" name="Picture 24" descr="C:\Users\HP\AppData\Local\Microsoft\Windows\INetCache\IE\3PVVCZ1K\vaccino-covid-africa-Unione-Europea-EU[1].jpg"/>
          <p:cNvPicPr>
            <a:picLocks noChangeAspect="1" noChangeArrowheads="1"/>
          </p:cNvPicPr>
          <p:nvPr/>
        </p:nvPicPr>
        <p:blipFill>
          <a:blip r:embed="rId2" cstate="print"/>
          <a:srcRect/>
          <a:stretch>
            <a:fillRect/>
          </a:stretch>
        </p:blipFill>
        <p:spPr bwMode="auto">
          <a:xfrm>
            <a:off x="4581128" y="755576"/>
            <a:ext cx="1865111" cy="1746608"/>
          </a:xfrm>
          <a:prstGeom prst="rect">
            <a:avLst/>
          </a:prstGeom>
          <a:noFill/>
        </p:spPr>
      </p:pic>
      <p:pic>
        <p:nvPicPr>
          <p:cNvPr id="8" name="Picture 7" descr="C:\Users\HP\AppData\Local\Microsoft\Windows\INetCache\IE\CQGUQJPX\coronavirus-kawasaki[1].png"/>
          <p:cNvPicPr>
            <a:picLocks noChangeAspect="1" noChangeArrowheads="1"/>
          </p:cNvPicPr>
          <p:nvPr/>
        </p:nvPicPr>
        <p:blipFill>
          <a:blip r:embed="rId3" cstate="print"/>
          <a:srcRect/>
          <a:stretch>
            <a:fillRect/>
          </a:stretch>
        </p:blipFill>
        <p:spPr bwMode="auto">
          <a:xfrm>
            <a:off x="4411343" y="3563888"/>
            <a:ext cx="2186009" cy="1770571"/>
          </a:xfrm>
          <a:prstGeom prst="rect">
            <a:avLst/>
          </a:prstGeom>
          <a:noFill/>
        </p:spPr>
      </p:pic>
      <p:pic>
        <p:nvPicPr>
          <p:cNvPr id="9" name="Picture 6" descr="C:\Users\HP\AppData\Local\Microsoft\Windows\INetCache\IE\G44BKUIZ\asilo-nido[1].jpg"/>
          <p:cNvPicPr>
            <a:picLocks noChangeAspect="1" noChangeArrowheads="1"/>
          </p:cNvPicPr>
          <p:nvPr/>
        </p:nvPicPr>
        <p:blipFill>
          <a:blip r:embed="rId4" cstate="print"/>
          <a:srcRect/>
          <a:stretch>
            <a:fillRect/>
          </a:stretch>
        </p:blipFill>
        <p:spPr bwMode="auto">
          <a:xfrm>
            <a:off x="4653136" y="6444208"/>
            <a:ext cx="1800200" cy="204062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6632" y="179512"/>
            <a:ext cx="4320480" cy="2677656"/>
          </a:xfrm>
          <a:prstGeom prst="rect">
            <a:avLst/>
          </a:prstGeom>
        </p:spPr>
        <p:txBody>
          <a:bodyPr wrap="square">
            <a:spAutoFit/>
          </a:bodyPr>
          <a:lstStyle/>
          <a:p>
            <a:pPr algn="ctr"/>
            <a:r>
              <a:rPr lang="it-IT" sz="1400" b="1" dirty="0" smtClean="0">
                <a:solidFill>
                  <a:srgbClr val="FF0000"/>
                </a:solidFill>
              </a:rPr>
              <a:t>Gli eventi avversi  immediati sono lievi e quelli più a lungo termine rari e reversibili</a:t>
            </a:r>
          </a:p>
          <a:p>
            <a:r>
              <a:rPr lang="it-IT" sz="1400" b="1" dirty="0" smtClean="0">
                <a:solidFill>
                  <a:srgbClr val="002060"/>
                </a:solidFill>
              </a:rPr>
              <a:t> I dati degli studi fatti su questa fascia di età ci dicono che gli effetti avversi sono rari e di lieve entità: dolore locale, senso generale di malessere, mal di testa. Tutto questo accade in situazioni molto rare e in maniera simile a quello che si verifica per le fasce d'età più avanzate. Nei ragazzi di 12-16 anni sono stati segnalati rarissimi casi di miocardite  e ad evoluzione benigna e che sono sicuramente molto meno frequenti e importanti di quello che invece può accadere una volta che si viene in contatto con il virus.</a:t>
            </a:r>
          </a:p>
        </p:txBody>
      </p:sp>
      <p:pic>
        <p:nvPicPr>
          <p:cNvPr id="3" name="Picture 2" descr="Effetti collaterali dei vaccini anti-covid: quali sono? | Auxologico"/>
          <p:cNvPicPr>
            <a:picLocks noChangeAspect="1" noChangeArrowheads="1"/>
          </p:cNvPicPr>
          <p:nvPr/>
        </p:nvPicPr>
        <p:blipFill>
          <a:blip r:embed="rId2" cstate="print"/>
          <a:srcRect/>
          <a:stretch>
            <a:fillRect/>
          </a:stretch>
        </p:blipFill>
        <p:spPr bwMode="auto">
          <a:xfrm>
            <a:off x="4509120" y="1115616"/>
            <a:ext cx="2149552" cy="1583197"/>
          </a:xfrm>
          <a:prstGeom prst="rect">
            <a:avLst/>
          </a:prstGeom>
          <a:noFill/>
        </p:spPr>
      </p:pic>
      <p:sp>
        <p:nvSpPr>
          <p:cNvPr id="4" name="Rettangolo 3"/>
          <p:cNvSpPr/>
          <p:nvPr/>
        </p:nvSpPr>
        <p:spPr>
          <a:xfrm>
            <a:off x="0" y="2843808"/>
            <a:ext cx="4293096" cy="3323987"/>
          </a:xfrm>
          <a:prstGeom prst="rect">
            <a:avLst/>
          </a:prstGeom>
        </p:spPr>
        <p:txBody>
          <a:bodyPr wrap="square">
            <a:spAutoFit/>
          </a:bodyPr>
          <a:lstStyle/>
          <a:p>
            <a:pPr algn="ctr"/>
            <a:r>
              <a:rPr lang="it-IT" sz="1400" b="1" dirty="0" smtClean="0">
                <a:solidFill>
                  <a:srgbClr val="FF0000"/>
                </a:solidFill>
              </a:rPr>
              <a:t>Ci sono bambini che non possono essere vaccinati?</a:t>
            </a:r>
          </a:p>
          <a:p>
            <a:r>
              <a:rPr lang="it-IT" sz="1400" dirty="0" smtClean="0"/>
              <a:t> </a:t>
            </a:r>
            <a:r>
              <a:rPr lang="it-IT" sz="1400" b="1" dirty="0" smtClean="0">
                <a:solidFill>
                  <a:srgbClr val="002060"/>
                </a:solidFill>
              </a:rPr>
              <a:t>I bambini con malattie croniche e i bambini fragili  possono avere solo beneficio dalla vaccinazione </a:t>
            </a:r>
            <a:r>
              <a:rPr lang="it-IT" sz="1400" b="1" dirty="0" err="1" smtClean="0">
                <a:solidFill>
                  <a:srgbClr val="002060"/>
                </a:solidFill>
              </a:rPr>
              <a:t>antiCovid</a:t>
            </a:r>
            <a:r>
              <a:rPr lang="it-IT" sz="1400" b="1" dirty="0" smtClean="0">
                <a:solidFill>
                  <a:srgbClr val="002060"/>
                </a:solidFill>
              </a:rPr>
              <a:t> perché sono quelli che possono avere più danni se contraggono la malattia  per le gravi complicanze che questa potrebbe dare ( ricovero, terapia intensiva); la vaccinazione può essere rinviata se hanno febbre o patologie infettive intercorrenti.  Sono pochi  bambini  malati che non possono eseguire la vaccinazione e sono quelli  </a:t>
            </a:r>
            <a:r>
              <a:rPr lang="it-IT" sz="1400" b="1" dirty="0" err="1" smtClean="0">
                <a:solidFill>
                  <a:srgbClr val="002060"/>
                </a:solidFill>
              </a:rPr>
              <a:t>immunodepressi</a:t>
            </a:r>
            <a:r>
              <a:rPr lang="it-IT" sz="1400" b="1" dirty="0" smtClean="0">
                <a:solidFill>
                  <a:srgbClr val="002060"/>
                </a:solidFill>
              </a:rPr>
              <a:t> o quelli con patologie  neoplastiche e in chemioterapia. Proprio per proteggerli è necessario che tutti quelli che sono intorno a loro  ( familiari, compagni di scuola) siano vaccinati e osservino tutte le misure di contenimento del contagio ( mascherine, distanza , igiene delle mani).</a:t>
            </a:r>
            <a:endParaRPr lang="it-IT" sz="1400" b="1" dirty="0">
              <a:solidFill>
                <a:srgbClr val="002060"/>
              </a:solidFill>
            </a:endParaRPr>
          </a:p>
        </p:txBody>
      </p:sp>
      <p:pic>
        <p:nvPicPr>
          <p:cNvPr id="5" name="Picture 6" descr="https://tse2.mm.bing.net/th?id=OIP.VTeFiDy1GgS4e2HrbhfN4wD3Es&amp;pid=15.1&amp;P=0&amp;w=300&amp;h=300"/>
          <p:cNvPicPr>
            <a:picLocks noChangeAspect="1" noChangeArrowheads="1"/>
          </p:cNvPicPr>
          <p:nvPr/>
        </p:nvPicPr>
        <p:blipFill>
          <a:blip r:embed="rId3" cstate="print"/>
          <a:srcRect/>
          <a:stretch>
            <a:fillRect/>
          </a:stretch>
        </p:blipFill>
        <p:spPr bwMode="auto">
          <a:xfrm>
            <a:off x="4437112" y="3347864"/>
            <a:ext cx="1909797" cy="2805348"/>
          </a:xfrm>
          <a:prstGeom prst="rect">
            <a:avLst/>
          </a:prstGeom>
          <a:noFill/>
        </p:spPr>
      </p:pic>
      <p:sp>
        <p:nvSpPr>
          <p:cNvPr id="6" name="Rettangolo 5"/>
          <p:cNvSpPr/>
          <p:nvPr/>
        </p:nvSpPr>
        <p:spPr>
          <a:xfrm>
            <a:off x="0" y="6228184"/>
            <a:ext cx="4797152" cy="2893100"/>
          </a:xfrm>
          <a:prstGeom prst="rect">
            <a:avLst/>
          </a:prstGeom>
        </p:spPr>
        <p:txBody>
          <a:bodyPr wrap="square">
            <a:spAutoFit/>
          </a:bodyPr>
          <a:lstStyle/>
          <a:p>
            <a:pPr lvl="0" algn="ctr"/>
            <a:r>
              <a:rPr lang="it-IT" sz="1400" b="1" dirty="0" smtClean="0">
                <a:solidFill>
                  <a:srgbClr val="FF0000"/>
                </a:solidFill>
              </a:rPr>
              <a:t>I bambini che hanno avuto il </a:t>
            </a:r>
            <a:r>
              <a:rPr lang="it-IT" sz="1400" b="1" dirty="0" err="1" smtClean="0">
                <a:solidFill>
                  <a:srgbClr val="FF0000"/>
                </a:solidFill>
              </a:rPr>
              <a:t>Covid</a:t>
            </a:r>
            <a:r>
              <a:rPr lang="it-IT" sz="1400" b="1" dirty="0" smtClean="0">
                <a:solidFill>
                  <a:srgbClr val="FF0000"/>
                </a:solidFill>
              </a:rPr>
              <a:t> devono essere vaccinati.</a:t>
            </a:r>
          </a:p>
          <a:p>
            <a:r>
              <a:rPr lang="it-IT" sz="1400" dirty="0" smtClean="0"/>
              <a:t> </a:t>
            </a:r>
            <a:r>
              <a:rPr lang="it-IT" sz="1400" b="1" dirty="0" smtClean="0">
                <a:solidFill>
                  <a:srgbClr val="002060"/>
                </a:solidFill>
              </a:rPr>
              <a:t>L'immunità che provoca la malattia da virus  dopo l'infezione, non dura a lungo perché va riducendosi  con il passare dei mesi  negli adulti  ma soprattutto nei bambini. Anche se contraessero il virus dopo la vaccinazione, la malattia si manifesterebbe in forma molto lieve quasi asintomatica. Naturalmente prima di vaccinare dobbiamo aspettare che la malattia sia  completamente passata con tampone negativo, che la quarantena sia finita, che non ci sia più presenza di sintomi . Sarà sufficiente fare una sola dose soprattutto se è fatta  dopo  6 mesi  dall'infezione. Se invece sono passati più di 6-12 mesi i bambini andranno vaccinati come gli altri con le due dosi standard a distanza di tre settimane l'una dall'altra.</a:t>
            </a:r>
          </a:p>
        </p:txBody>
      </p:sp>
      <p:pic>
        <p:nvPicPr>
          <p:cNvPr id="7" name="Picture 1" descr="C:\Users\HP\AppData\Local\Microsoft\Windows\INetCache\IE\G44BKUIZ\Malattie-autoimmuni-6b085aed[1].jpg"/>
          <p:cNvPicPr>
            <a:picLocks noChangeAspect="1" noChangeArrowheads="1"/>
          </p:cNvPicPr>
          <p:nvPr/>
        </p:nvPicPr>
        <p:blipFill>
          <a:blip r:embed="rId4" cstate="print"/>
          <a:srcRect/>
          <a:stretch>
            <a:fillRect/>
          </a:stretch>
        </p:blipFill>
        <p:spPr bwMode="auto">
          <a:xfrm>
            <a:off x="4941168" y="7308304"/>
            <a:ext cx="1728192" cy="128177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8640" y="179512"/>
            <a:ext cx="4536504" cy="3539430"/>
          </a:xfrm>
          <a:prstGeom prst="rect">
            <a:avLst/>
          </a:prstGeom>
        </p:spPr>
        <p:txBody>
          <a:bodyPr wrap="square">
            <a:spAutoFit/>
          </a:bodyPr>
          <a:lstStyle/>
          <a:p>
            <a:pPr lvl="0" algn="ctr"/>
            <a:r>
              <a:rPr lang="it-IT" sz="1400" b="1" dirty="0" smtClean="0">
                <a:solidFill>
                  <a:srgbClr val="FF0000"/>
                </a:solidFill>
              </a:rPr>
              <a:t>Cautele per  bambini allergici e asmatici                                                                        </a:t>
            </a:r>
          </a:p>
          <a:p>
            <a:r>
              <a:rPr lang="it-IT" sz="1400" b="1" dirty="0" smtClean="0">
                <a:solidFill>
                  <a:srgbClr val="002060"/>
                </a:solidFill>
              </a:rPr>
              <a:t>I bambini che soffrono di asma devono essere considerati fragili rispetto al Covid19 che è un virus che colpisce soprattutto le vie respiratorie e quindi per loro potrebbe essere un grave pericolo. Il vaccino contro il </a:t>
            </a:r>
            <a:r>
              <a:rPr lang="it-IT" sz="1400" b="1" dirty="0" err="1" smtClean="0">
                <a:solidFill>
                  <a:srgbClr val="002060"/>
                </a:solidFill>
              </a:rPr>
              <a:t>Covid</a:t>
            </a:r>
            <a:r>
              <a:rPr lang="it-IT" sz="1400" b="1" dirty="0" smtClean="0">
                <a:solidFill>
                  <a:srgbClr val="002060"/>
                </a:solidFill>
              </a:rPr>
              <a:t> devono farlo assolutamente.                                                                                                        In generale l'allergia (agli inalanti, all'acaro, ai pollini) non è assolutamente una controindicazione a vaccinarsi contro il </a:t>
            </a:r>
            <a:r>
              <a:rPr lang="it-IT" sz="1400" b="1" dirty="0" err="1" smtClean="0">
                <a:solidFill>
                  <a:srgbClr val="002060"/>
                </a:solidFill>
              </a:rPr>
              <a:t>Covid</a:t>
            </a:r>
            <a:r>
              <a:rPr lang="it-IT" sz="1400" b="1" dirty="0" smtClean="0">
                <a:solidFill>
                  <a:srgbClr val="002060"/>
                </a:solidFill>
              </a:rPr>
              <a:t>. L'unica controindicazione vera è essere allergici al PEG , una sostanza che sta dentro al vaccino ma che si trova anche in molte altre sostanze come saponi, shampoo, detersivi e in alcuni altri farmaci. E’ necessario quindi avvisare il medico vaccinatore delle forme allergiche del bambino. Se dopo la prima dose di vaccino si hanno delle reazioni particolari cutanee allora il soggetto va rivalutato prima di fare la seconda dose.</a:t>
            </a:r>
          </a:p>
        </p:txBody>
      </p:sp>
      <p:pic>
        <p:nvPicPr>
          <p:cNvPr id="3" name="Picture 6" descr="C:\Users\HP\AppData\Local\Microsoft\Windows\INetCache\IE\B3LT3F32\anif[1].jpg"/>
          <p:cNvPicPr>
            <a:picLocks noChangeAspect="1" noChangeArrowheads="1"/>
          </p:cNvPicPr>
          <p:nvPr/>
        </p:nvPicPr>
        <p:blipFill>
          <a:blip r:embed="rId2" cstate="print"/>
          <a:srcRect/>
          <a:stretch>
            <a:fillRect/>
          </a:stretch>
        </p:blipFill>
        <p:spPr bwMode="auto">
          <a:xfrm>
            <a:off x="4869160" y="1259632"/>
            <a:ext cx="1763957" cy="1932868"/>
          </a:xfrm>
          <a:prstGeom prst="rect">
            <a:avLst/>
          </a:prstGeom>
          <a:noFill/>
        </p:spPr>
      </p:pic>
      <p:sp>
        <p:nvSpPr>
          <p:cNvPr id="4" name="Rettangolo 3"/>
          <p:cNvSpPr/>
          <p:nvPr/>
        </p:nvSpPr>
        <p:spPr>
          <a:xfrm>
            <a:off x="188640" y="3707904"/>
            <a:ext cx="4824536" cy="5693866"/>
          </a:xfrm>
          <a:prstGeom prst="rect">
            <a:avLst/>
          </a:prstGeom>
        </p:spPr>
        <p:txBody>
          <a:bodyPr wrap="square">
            <a:spAutoFit/>
          </a:bodyPr>
          <a:lstStyle/>
          <a:p>
            <a:pPr lvl="0" algn="ctr"/>
            <a:r>
              <a:rPr lang="it-IT" sz="1400" b="1" dirty="0" smtClean="0">
                <a:solidFill>
                  <a:srgbClr val="FF0000"/>
                </a:solidFill>
              </a:rPr>
              <a:t>Vaccinazione per il </a:t>
            </a:r>
            <a:r>
              <a:rPr lang="it-IT" sz="1400" b="1" dirty="0" err="1" smtClean="0">
                <a:solidFill>
                  <a:srgbClr val="FF0000"/>
                </a:solidFill>
              </a:rPr>
              <a:t>Covid</a:t>
            </a:r>
            <a:r>
              <a:rPr lang="it-IT" sz="1400" b="1" dirty="0" smtClean="0">
                <a:solidFill>
                  <a:srgbClr val="FF0000"/>
                </a:solidFill>
              </a:rPr>
              <a:t> e le altre previste in questa fascia d'età   e antinfluenzale.</a:t>
            </a:r>
          </a:p>
          <a:p>
            <a:r>
              <a:rPr lang="it-IT" sz="1400" b="1" dirty="0" smtClean="0">
                <a:solidFill>
                  <a:srgbClr val="002060"/>
                </a:solidFill>
              </a:rPr>
              <a:t>Le vaccinazioni di routine per gran parte possono essere somministrate in concomitanza con i vaccini contro il </a:t>
            </a:r>
            <a:r>
              <a:rPr lang="it-IT" sz="1400" b="1" dirty="0" err="1" smtClean="0">
                <a:solidFill>
                  <a:srgbClr val="002060"/>
                </a:solidFill>
              </a:rPr>
              <a:t>Covid</a:t>
            </a:r>
            <a:r>
              <a:rPr lang="it-IT" sz="1400" b="1" dirty="0" smtClean="0">
                <a:solidFill>
                  <a:srgbClr val="002060"/>
                </a:solidFill>
              </a:rPr>
              <a:t>. I genitori devono ricordarsi l'importanza di mantenere elevate coperture vaccinali per quelli che sono i vaccini tradizionali dell'età pediatrica e adolescenziale e nel contempo vaccinare contro il </a:t>
            </a:r>
            <a:r>
              <a:rPr lang="it-IT" sz="1400" b="1" dirty="0" err="1" smtClean="0">
                <a:solidFill>
                  <a:srgbClr val="002060"/>
                </a:solidFill>
              </a:rPr>
              <a:t>Covid</a:t>
            </a:r>
            <a:r>
              <a:rPr lang="it-IT" sz="1400" b="1" dirty="0" smtClean="0">
                <a:solidFill>
                  <a:srgbClr val="002060"/>
                </a:solidFill>
              </a:rPr>
              <a:t> in contemporanea o a qualsiasi distanza di tempo. Fa eccezione il vaccino contro morbillo, parotite, rosolia e varicella (MPRV) che è un vaccino a virus vivo attenuato. In questo caso è necessario rispettare una distanza di 14 giorni prima o dopo la somministrazione o del vaccino MPRV o del vaccino contro il </a:t>
            </a:r>
            <a:r>
              <a:rPr lang="it-IT" sz="1400" b="1" dirty="0" err="1" smtClean="0">
                <a:solidFill>
                  <a:srgbClr val="002060"/>
                </a:solidFill>
              </a:rPr>
              <a:t>Covid</a:t>
            </a:r>
            <a:endParaRPr lang="it-IT" sz="1400" b="1" dirty="0" smtClean="0">
              <a:solidFill>
                <a:srgbClr val="002060"/>
              </a:solidFill>
            </a:endParaRPr>
          </a:p>
          <a:p>
            <a:r>
              <a:rPr lang="it-IT" sz="1400" b="1" dirty="0" smtClean="0">
                <a:solidFill>
                  <a:srgbClr val="002060"/>
                </a:solidFill>
              </a:rPr>
              <a:t>Le vaccinazioni antinfluenzale e </a:t>
            </a:r>
            <a:r>
              <a:rPr lang="it-IT" sz="1400" b="1" dirty="0" err="1" smtClean="0">
                <a:solidFill>
                  <a:srgbClr val="002060"/>
                </a:solidFill>
              </a:rPr>
              <a:t>anti-Covid</a:t>
            </a:r>
            <a:r>
              <a:rPr lang="it-IT" sz="1400" b="1" dirty="0" smtClean="0">
                <a:solidFill>
                  <a:srgbClr val="002060"/>
                </a:solidFill>
              </a:rPr>
              <a:t> possono essere effettuate nella stessa seduta vaccinale in due sedi anatomiche differenti. Farle in contemporanea non è un problema ma un vantaggio ottenendo la protezione verso due infezioni.. Il sistema immunitario dei bambini è molto potente e può rispondere  a più vaccinazioni fatte insieme. La vaccinazione contro l'influenza previene l'infezione, blocca la circolazione del virus, previene le forme più severe. Il virus Sars-CoV-2, in particolare le varianti Delta e ora Omicron,  stanno colpendo molto più frequentemente, rispetto all'inizio della pandemia, i nostri bambini. </a:t>
            </a:r>
            <a:r>
              <a:rPr lang="it-IT" sz="1400" b="1" dirty="0" smtClean="0">
                <a:solidFill>
                  <a:srgbClr val="FF0000"/>
                </a:solidFill>
              </a:rPr>
              <a:t>E’ importante vaccinarsi verso entrambi: verso l'influenza e verso il </a:t>
            </a:r>
            <a:r>
              <a:rPr lang="it-IT" sz="1400" b="1" dirty="0" err="1" smtClean="0">
                <a:solidFill>
                  <a:srgbClr val="FF0000"/>
                </a:solidFill>
              </a:rPr>
              <a:t>Covid</a:t>
            </a:r>
            <a:r>
              <a:rPr lang="it-IT" sz="1400" b="1" dirty="0" smtClean="0">
                <a:solidFill>
                  <a:srgbClr val="FF0000"/>
                </a:solidFill>
              </a:rPr>
              <a:t>.</a:t>
            </a:r>
          </a:p>
          <a:p>
            <a:r>
              <a:rPr lang="it-IT" sz="1400" b="1" dirty="0" smtClean="0">
                <a:solidFill>
                  <a:srgbClr val="002060"/>
                </a:solidFill>
              </a:rPr>
              <a:t>                                                                                                                                                           </a:t>
            </a:r>
            <a:endParaRPr lang="it-IT" sz="1400" b="1" dirty="0" smtClean="0">
              <a:solidFill>
                <a:srgbClr val="FF0000"/>
              </a:solidFill>
            </a:endParaRPr>
          </a:p>
        </p:txBody>
      </p:sp>
      <p:pic>
        <p:nvPicPr>
          <p:cNvPr id="5" name="Picture 4" descr="Vaccino anti COVID: ecco come funzionerà - Focus.it"/>
          <p:cNvPicPr>
            <a:picLocks noChangeAspect="1" noChangeArrowheads="1"/>
          </p:cNvPicPr>
          <p:nvPr/>
        </p:nvPicPr>
        <p:blipFill>
          <a:blip r:embed="rId3" cstate="print"/>
          <a:srcRect/>
          <a:stretch>
            <a:fillRect/>
          </a:stretch>
        </p:blipFill>
        <p:spPr bwMode="auto">
          <a:xfrm>
            <a:off x="5229200" y="4499992"/>
            <a:ext cx="1152128" cy="1276092"/>
          </a:xfrm>
          <a:prstGeom prst="rect">
            <a:avLst/>
          </a:prstGeom>
          <a:noFill/>
        </p:spPr>
      </p:pic>
      <p:pic>
        <p:nvPicPr>
          <p:cNvPr id="6" name="Picture 6" descr="Il fallimento delle politiche vaccinali per morbillo/parotite/rosolia nei  campus universitari | Comilva"/>
          <p:cNvPicPr>
            <a:picLocks noChangeAspect="1" noChangeArrowheads="1"/>
          </p:cNvPicPr>
          <p:nvPr/>
        </p:nvPicPr>
        <p:blipFill>
          <a:blip r:embed="rId4" cstate="print"/>
          <a:srcRect/>
          <a:stretch>
            <a:fillRect/>
          </a:stretch>
        </p:blipFill>
        <p:spPr bwMode="auto">
          <a:xfrm>
            <a:off x="5085184" y="6156176"/>
            <a:ext cx="1368152" cy="1080120"/>
          </a:xfrm>
          <a:prstGeom prst="rect">
            <a:avLst/>
          </a:prstGeom>
          <a:noFill/>
        </p:spPr>
      </p:pic>
      <p:pic>
        <p:nvPicPr>
          <p:cNvPr id="7" name="Picture 2" descr="AIFA: vaccini influenzali per la stagione 2020-2021"/>
          <p:cNvPicPr>
            <a:picLocks noChangeAspect="1" noChangeArrowheads="1"/>
          </p:cNvPicPr>
          <p:nvPr/>
        </p:nvPicPr>
        <p:blipFill>
          <a:blip r:embed="rId5" cstate="print"/>
          <a:srcRect/>
          <a:stretch>
            <a:fillRect/>
          </a:stretch>
        </p:blipFill>
        <p:spPr bwMode="auto">
          <a:xfrm>
            <a:off x="5157192" y="7812360"/>
            <a:ext cx="1467036" cy="9780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CPO\logo CPO nuovo.png"/>
          <p:cNvPicPr>
            <a:picLocks noChangeAspect="1" noChangeArrowheads="1"/>
          </p:cNvPicPr>
          <p:nvPr/>
        </p:nvPicPr>
        <p:blipFill>
          <a:blip r:embed="rId2" cstate="print"/>
          <a:srcRect/>
          <a:stretch>
            <a:fillRect/>
          </a:stretch>
        </p:blipFill>
        <p:spPr bwMode="auto">
          <a:xfrm>
            <a:off x="2060848" y="2195736"/>
            <a:ext cx="2880320" cy="2418705"/>
          </a:xfrm>
          <a:prstGeom prst="rect">
            <a:avLst/>
          </a:prstGeom>
          <a:noFill/>
        </p:spPr>
      </p:pic>
      <p:sp>
        <p:nvSpPr>
          <p:cNvPr id="3" name="CasellaDiTesto 2"/>
          <p:cNvSpPr txBox="1"/>
          <p:nvPr/>
        </p:nvSpPr>
        <p:spPr>
          <a:xfrm>
            <a:off x="1916832" y="5292080"/>
            <a:ext cx="3240360" cy="1446550"/>
          </a:xfrm>
          <a:prstGeom prst="rect">
            <a:avLst/>
          </a:prstGeom>
          <a:noFill/>
        </p:spPr>
        <p:txBody>
          <a:bodyPr wrap="square" rtlCol="0">
            <a:spAutoFit/>
          </a:bodyPr>
          <a:lstStyle/>
          <a:p>
            <a:pPr algn="ctr"/>
            <a:r>
              <a:rPr lang="it-IT" sz="2000" dirty="0" smtClean="0">
                <a:latin typeface="Arial Nova" pitchFamily="34" charset="0"/>
              </a:rPr>
              <a:t>Assessorato                                      alle</a:t>
            </a:r>
          </a:p>
          <a:p>
            <a:pPr algn="ctr"/>
            <a:r>
              <a:rPr lang="it-IT" sz="2000" dirty="0" smtClean="0">
                <a:latin typeface="Arial Nova" pitchFamily="34" charset="0"/>
              </a:rPr>
              <a:t> </a:t>
            </a:r>
            <a:r>
              <a:rPr lang="it-IT" sz="2800" dirty="0" smtClean="0">
                <a:latin typeface="Arial Nova" pitchFamily="34" charset="0"/>
              </a:rPr>
              <a:t>Pari Opportunità</a:t>
            </a:r>
          </a:p>
          <a:p>
            <a:pPr algn="ctr"/>
            <a:r>
              <a:rPr lang="it-IT" sz="2000" dirty="0" smtClean="0">
                <a:latin typeface="Arial Nova" pitchFamily="34" charset="0"/>
              </a:rPr>
              <a:t>Comune di Rovigo</a:t>
            </a:r>
            <a:endParaRPr lang="it-IT" sz="2000" dirty="0">
              <a:latin typeface="Arial Nova" pitchFamily="34"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1277</Words>
  <Application>Microsoft Office PowerPoint</Application>
  <PresentationFormat>Presentazione su schermo (4:3)</PresentationFormat>
  <Paragraphs>38</Paragraphs>
  <Slides>6</Slides>
  <Notes>0</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Tema di Office</vt:lpstr>
      <vt:lpstr>Diapositiva 1</vt:lpstr>
      <vt:lpstr>Diapositiva 2</vt:lpstr>
      <vt:lpstr>Diapositiva 3</vt:lpstr>
      <vt:lpstr>Diapositiva 4</vt:lpstr>
      <vt:lpstr>Diapositiva 5</vt:lpstr>
      <vt:lpstr>Diapositiva 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sb13it@gmail.com</dc:creator>
  <cp:lastModifiedBy>sb13it@gmail.com</cp:lastModifiedBy>
  <cp:revision>40</cp:revision>
  <dcterms:created xsi:type="dcterms:W3CDTF">2022-01-27T09:37:17Z</dcterms:created>
  <dcterms:modified xsi:type="dcterms:W3CDTF">2022-01-28T10:31:09Z</dcterms:modified>
</cp:coreProperties>
</file>